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08" r:id="rId2"/>
    <p:sldId id="360" r:id="rId3"/>
    <p:sldId id="359" r:id="rId4"/>
    <p:sldId id="291" r:id="rId5"/>
    <p:sldId id="364" r:id="rId6"/>
    <p:sldId id="369" r:id="rId7"/>
    <p:sldId id="378" r:id="rId8"/>
    <p:sldId id="370" r:id="rId9"/>
    <p:sldId id="371" r:id="rId10"/>
    <p:sldId id="379" r:id="rId11"/>
    <p:sldId id="380" r:id="rId12"/>
    <p:sldId id="381" r:id="rId13"/>
    <p:sldId id="382" r:id="rId14"/>
    <p:sldId id="372" r:id="rId15"/>
    <p:sldId id="373" r:id="rId16"/>
    <p:sldId id="383" r:id="rId17"/>
    <p:sldId id="384" r:id="rId18"/>
    <p:sldId id="390" r:id="rId19"/>
    <p:sldId id="374" r:id="rId20"/>
    <p:sldId id="385" r:id="rId21"/>
    <p:sldId id="375" r:id="rId22"/>
    <p:sldId id="386" r:id="rId23"/>
    <p:sldId id="387" r:id="rId24"/>
    <p:sldId id="388" r:id="rId25"/>
    <p:sldId id="389" r:id="rId26"/>
    <p:sldId id="376" r:id="rId27"/>
    <p:sldId id="391" r:id="rId28"/>
    <p:sldId id="358" r:id="rId29"/>
  </p:sldIdLst>
  <p:sldSz cx="12192000" cy="6858000"/>
  <p:notesSz cx="6858000" cy="9144000"/>
  <p:embeddedFontLst>
    <p:embeddedFont>
      <p:font typeface="仓耳青禾体-谷力 W05" panose="02010600030101010101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itka Text" pitchFamily="2" charset="0"/>
      <p:regular r:id="rId36"/>
      <p:bold r:id="rId37"/>
      <p:italic r:id="rId38"/>
      <p:boldItalic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微软雅黑" panose="020B0503020204020204" pitchFamily="34" charset="-122"/>
      <p:regular r:id="rId40"/>
      <p:bold r:id="rId41"/>
    </p:embeddedFont>
  </p:embeddedFontLst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1985"/>
    <a:srgbClr val="182987"/>
    <a:srgbClr val="87B8FA"/>
    <a:srgbClr val="0B58C1"/>
    <a:srgbClr val="3478D4"/>
    <a:srgbClr val="0ABBCA"/>
    <a:srgbClr val="3490C4"/>
    <a:srgbClr val="FF6546"/>
    <a:srgbClr val="FD0100"/>
    <a:srgbClr val="E82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2" y="2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t>2022/12/14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6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5A16D-17CB-4CB4-914E-2BA38FD96B4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677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452120"/>
            <a:ext cx="1950720" cy="43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资源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32" y="6026150"/>
            <a:ext cx="2339340" cy="52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BAF49D6-10C3-44F3-B157-ED3704521C78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B6A64-218D-4BB1-8D2C-1499EC2581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googletest/" TargetMode="External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>
            <a:off x="0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3145" y="2151366"/>
            <a:ext cx="8980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白盒测试之</a:t>
            </a:r>
            <a:r>
              <a:rPr lang="en-US" altLang="zh-CN" sz="6600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GoogleTest</a:t>
            </a:r>
            <a:endParaRPr lang="en-US" altLang="zh-CN" sz="66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0304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2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503045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205" y="197345"/>
            <a:ext cx="100815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、事件机制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的构造函数与析构函数概念，执行用例前后分别执行的操作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级别事件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事件，需要实现一个类并继承自类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testing::Test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，在该类内含有两个函数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执行之前会执行，而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执行之后会进行。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TestSuite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级别事件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TestSuite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级别的事件是在实现上述类的基础上实现两个静态函数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TesrDownTestCase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在第一个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执行之前做；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TesrDownTestCase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在最后一个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TestCase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执行之后执行。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84B36-6CB6-16C2-3687-EF165C17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58" y="2273642"/>
            <a:ext cx="3737374" cy="1921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85D074-7685-9BEC-17A5-C8EE2A1B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33" y="5356923"/>
            <a:ext cx="4294573" cy="14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760" y="-170208"/>
            <a:ext cx="1008155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、全局事件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要实现全局事件与上述两个事件一样，都需要继承一个类，但全局事件需要继承的类是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testing::Environment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。在类内需要实现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两个方法。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SetUp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在所有的案例执行之前执行；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TearDown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在所有的案例执行之后执行。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函数中加入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testing::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AddGlobalTestEnvironment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方法，在调用这个方法之前生成一个类的对象，使用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AddGlobalTestEnvironment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将这个对象添加到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中，即将其事件挂接上去。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A2790E-AF86-E800-D653-F9DF5A88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04" y="4199965"/>
            <a:ext cx="4730985" cy="1790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AF5D4E-6812-17E6-05EF-44A57D01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35" y="4114240"/>
            <a:ext cx="4371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934" y="618687"/>
            <a:ext cx="111467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三、断言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	ASSERT_*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系列；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EXPECT_*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系列；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、基础断言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、比较断言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ED39D4-0452-CC75-1EDF-30F59E21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2" y="1869214"/>
            <a:ext cx="6380629" cy="1317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9942AA-2480-61B9-9015-5C3EB19F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12" y="3843824"/>
            <a:ext cx="6074149" cy="27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934" y="618687"/>
            <a:ext cx="11146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三、断言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3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、字符串对比断言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60651-F5AA-95BF-B07B-32AD700A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7" y="1350869"/>
            <a:ext cx="6333844" cy="43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3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5231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</a:t>
            </a: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下的</a:t>
            </a:r>
            <a:r>
              <a:rPr lang="en-US" altLang="zh-CN" sz="5400" b="1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gtest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下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环境搭建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、从</a:t>
            </a:r>
            <a:r>
              <a:rPr lang="en-US" altLang="zh-CN" sz="2000" dirty="0" err="1"/>
              <a:t>github</a:t>
            </a:r>
            <a:r>
              <a:rPr lang="zh-CN" altLang="en-US" sz="2000" dirty="0"/>
              <a:t>上下载</a:t>
            </a:r>
            <a:r>
              <a:rPr lang="en-US" altLang="zh-CN" sz="2000" dirty="0" err="1"/>
              <a:t>gtest</a:t>
            </a:r>
            <a:r>
              <a:rPr lang="zh-CN" altLang="en-US" sz="2000" dirty="0"/>
              <a:t>源码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、使用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\g++</a:t>
            </a:r>
            <a:r>
              <a:rPr lang="zh-CN" altLang="en-US" sz="2000" dirty="0"/>
              <a:t>编译（</a:t>
            </a:r>
            <a:r>
              <a:rPr lang="en-US" altLang="zh-CN" sz="2000" dirty="0" err="1"/>
              <a:t>linux</a:t>
            </a:r>
            <a:r>
              <a:rPr lang="en-US" altLang="zh-CN" sz="2000" dirty="0"/>
              <a:t>-pc</a:t>
            </a:r>
            <a:r>
              <a:rPr lang="zh-CN" altLang="en-US" sz="2000" dirty="0"/>
              <a:t>端）或</a:t>
            </a:r>
            <a:r>
              <a:rPr lang="en-US" altLang="zh-CN" sz="2000" dirty="0"/>
              <a:t>aarch64-none-linux-gnu-gcc/g++</a:t>
            </a:r>
            <a:r>
              <a:rPr lang="zh-CN" altLang="en-US" sz="2000" dirty="0"/>
              <a:t>编译（</a:t>
            </a:r>
            <a:r>
              <a:rPr lang="en-US" altLang="zh-CN" sz="2000" dirty="0"/>
              <a:t>TDA4X</a:t>
            </a:r>
            <a:r>
              <a:rPr lang="zh-CN" altLang="en-US" sz="2000" dirty="0"/>
              <a:t>板端）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、编译后生成所需的库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err="1"/>
              <a:t>libgmock.a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libgmock_main.a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libgtest.a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libgtest_main.a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178E98-4044-3F91-10BA-76D8D0C8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05" y="3292568"/>
            <a:ext cx="8353425" cy="82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测试工程中使用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main.cpp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test.h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411E4-7C7B-50E2-318A-0F07A826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63" y="1539128"/>
            <a:ext cx="5962931" cy="2319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0AEF2F-A680-341B-4474-B8DCD635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63" y="4267200"/>
            <a:ext cx="51625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测试工程中使用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框架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test.cpp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CMakeLists.txt</a:t>
            </a:r>
            <a:r>
              <a:rPr lang="zh-CN" altLang="en-US" sz="2000" dirty="0"/>
              <a:t>（尽量不依赖开发的源码，依赖开发</a:t>
            </a:r>
            <a:r>
              <a:rPr lang="en-US" altLang="zh-CN" sz="2000" dirty="0"/>
              <a:t>release</a:t>
            </a:r>
            <a:r>
              <a:rPr lang="zh-CN" altLang="en-US" sz="2000"/>
              <a:t>的库文件）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1F4F6C-DAC4-3FC1-D654-AECA02C0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64" y="1462368"/>
            <a:ext cx="5622271" cy="234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180E8F-56B1-9BF9-D96B-67FC15D5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00" y="4283656"/>
            <a:ext cx="4241706" cy="1247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8FE5A4-37AC-8C7C-EC8A-4140F2B19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36" y="4283655"/>
            <a:ext cx="4731516" cy="1247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10C9AE-89E1-50BD-D5A0-33B4E4DCF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000" y="5863428"/>
            <a:ext cx="4241706" cy="771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A65E3B-3214-95A3-4B33-5A633C59B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736" y="5771198"/>
            <a:ext cx="4731516" cy="8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Cmake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编译生成可执行文件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3B3FA6-C603-7E0A-CC9F-38258F7A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1061201"/>
            <a:ext cx="9002261" cy="56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4</a:t>
            </a:r>
            <a:endParaRPr lang="en-US" altLang="zh-CN" sz="8000" b="1" i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思源黑体" panose="020B0500000000000000" pitchFamily="34" charset="-122"/>
            </a:endParaRP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测试用例设计</a:t>
            </a:r>
            <a:endParaRPr lang="zh-CN" altLang="en-US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/>
          <p:cNvSpPr/>
          <p:nvPr/>
        </p:nvSpPr>
        <p:spPr>
          <a:xfrm>
            <a:off x="-2038" y="1"/>
            <a:ext cx="429195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00179" y="2344965"/>
            <a:ext cx="2150150" cy="923290"/>
          </a:xfrm>
          <a:prstGeom prst="rect">
            <a:avLst/>
          </a:prstGeom>
          <a:noFill/>
        </p:spPr>
        <p:txBody>
          <a:bodyPr wrap="square" lIns="108000" tIns="0" rIns="0" bIns="0" rtlCol="0" anchor="ctr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微软雅黑" panose="020B0503020204020204" charset="-122"/>
                <a:sym typeface="思源黑体" panose="020B0500000000000000" pitchFamily="34" charset="-122"/>
              </a:rPr>
              <a:t>目录</a:t>
            </a:r>
          </a:p>
        </p:txBody>
      </p:sp>
      <p:sp>
        <p:nvSpPr>
          <p:cNvPr id="8" name="Rectangle 3"/>
          <p:cNvSpPr/>
          <p:nvPr/>
        </p:nvSpPr>
        <p:spPr>
          <a:xfrm>
            <a:off x="901437" y="3472191"/>
            <a:ext cx="2592288" cy="6595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5" name="半闭框 4"/>
          <p:cNvSpPr/>
          <p:nvPr/>
        </p:nvSpPr>
        <p:spPr>
          <a:xfrm rot="8100000">
            <a:off x="10884558" y="350324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76596" y="711347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39135" y="491022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隶书" panose="02010509060101010101" charset="-122"/>
              </a:rPr>
              <a:t>1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隶书" panose="02010509060101010101" charset="-122"/>
            </a:endParaRPr>
          </a:p>
        </p:txBody>
      </p:sp>
      <p:sp>
        <p:nvSpPr>
          <p:cNvPr id="32" name="ïṡľïḍè"/>
          <p:cNvSpPr txBox="1"/>
          <p:nvPr/>
        </p:nvSpPr>
        <p:spPr>
          <a:xfrm>
            <a:off x="6408906" y="878958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fontAlgn="auto" hangingPunct="1">
              <a:spcBef>
                <a:spcPts val="0"/>
              </a:spcBef>
              <a:buClrTx/>
              <a:buSzTx/>
              <a:buFontTx/>
            </a:pP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白盒测试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76596" y="1819342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9135" y="1599018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ïṡľïḍè"/>
          <p:cNvSpPr txBox="1"/>
          <p:nvPr/>
        </p:nvSpPr>
        <p:spPr>
          <a:xfrm>
            <a:off x="6395053" y="1957177"/>
            <a:ext cx="3127437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GoogleTest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76596" y="2878075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39135" y="2673400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38" name="ïṡľïḍè"/>
          <p:cNvSpPr txBox="1"/>
          <p:nvPr/>
        </p:nvSpPr>
        <p:spPr>
          <a:xfrm>
            <a:off x="6465254" y="3020864"/>
            <a:ext cx="3209420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下的</a:t>
            </a: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endParaRPr lang="zh-CN" altLang="en-US" sz="30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286099" y="539759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29695" y="5179671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</a:p>
        </p:txBody>
      </p:sp>
      <p:sp>
        <p:nvSpPr>
          <p:cNvPr id="41" name="ïṡľïḍè"/>
          <p:cNvSpPr txBox="1"/>
          <p:nvPr/>
        </p:nvSpPr>
        <p:spPr>
          <a:xfrm>
            <a:off x="6474757" y="552191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000" dirty="0" err="1">
                <a:effectLst/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报告可视化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C3D343F-D8DF-42A7-B61A-E0C20BF44268}"/>
              </a:ext>
            </a:extLst>
          </p:cNvPr>
          <p:cNvSpPr/>
          <p:nvPr/>
        </p:nvSpPr>
        <p:spPr>
          <a:xfrm>
            <a:off x="5276596" y="4158253"/>
            <a:ext cx="783227" cy="783227"/>
          </a:xfrm>
          <a:prstGeom prst="ellipse">
            <a:avLst/>
          </a:prstGeom>
          <a:gradFill flip="none" rotWithShape="1">
            <a:gsLst>
              <a:gs pos="0">
                <a:srgbClr val="182987">
                  <a:alpha val="20000"/>
                </a:srgbClr>
              </a:gs>
              <a:gs pos="100000">
                <a:srgbClr val="5F1985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65CC27-C4B2-6274-0CB7-05B8E6F0B118}"/>
              </a:ext>
            </a:extLst>
          </p:cNvPr>
          <p:cNvSpPr txBox="1"/>
          <p:nvPr/>
        </p:nvSpPr>
        <p:spPr>
          <a:xfrm>
            <a:off x="5230430" y="3942747"/>
            <a:ext cx="6858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6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4" name="ïṡľïḍè">
            <a:extLst>
              <a:ext uri="{FF2B5EF4-FFF2-40B4-BE49-F238E27FC236}">
                <a16:creationId xmlns:a16="http://schemas.microsoft.com/office/drawing/2014/main" id="{709AFFB6-702C-A32B-E198-A8142CB9266A}"/>
              </a:ext>
            </a:extLst>
          </p:cNvPr>
          <p:cNvSpPr txBox="1"/>
          <p:nvPr/>
        </p:nvSpPr>
        <p:spPr>
          <a:xfrm>
            <a:off x="6465254" y="4282570"/>
            <a:ext cx="3301783" cy="5191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000" dirty="0">
                <a:effectLst/>
                <a:latin typeface="微软雅黑" panose="020B0503020204020204" charset="-122"/>
                <a:ea typeface="微软雅黑" panose="020B0503020204020204" charset="-122"/>
              </a:rPr>
              <a:t>测试用例设计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用例表单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48435" y="5491253"/>
            <a:ext cx="10170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、根据模块及功能进行用例分组（测试代码中用例分组的依据）</a:t>
            </a:r>
            <a:endParaRPr lang="en-US" altLang="zh-CN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、覆盖集中测试类型（功能测试、压力测试、容错测试、兼容性测试等）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01E216-6F2C-2D0D-E62E-627D56C0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1164989"/>
            <a:ext cx="8919882" cy="40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测试代码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44768"/>
            <a:ext cx="6737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根据用例表单编写测试代码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shader_api_test_001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17869-4C92-0266-9D1F-A25F9A29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20" y="1728226"/>
            <a:ext cx="5495925" cy="280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中测试用例分组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44768"/>
            <a:ext cx="6737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A45AF5-DA6B-F0A0-3169-DCBF6108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88" y="1083945"/>
            <a:ext cx="6534150" cy="257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4D8A6C-BD44-A98F-EBEF-CC3A5476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480867"/>
            <a:ext cx="5848350" cy="257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4B487E-D38A-6CA1-6B37-57EE886F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435" y="1872615"/>
            <a:ext cx="4876800" cy="285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B14F6B-8F79-4BBA-7F52-7FD1F022C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695" y="2205476"/>
            <a:ext cx="4766834" cy="28011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1C846D-6EB7-9C2E-D5C0-00EFDDA0B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95" y="5106645"/>
            <a:ext cx="4849737" cy="16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单函数接口测试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1465" y="1044768"/>
            <a:ext cx="9249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、不依赖其他模块及其他接口，单独对某个函数接口调用。如下：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、功能测试：调用接口、传入合理的参数、判断返回值。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、边界值测试：调用接口、传入边界值参数、判断返回值。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、容错测试：调用接口、传入错误参数（类型及范围）、判断返回值。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、压力测试：传入合理参数，多次调用接口、记录调用失败次数，设定失败次数阈值。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17869-4C92-0266-9D1F-A25F9A29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88" y="2997601"/>
            <a:ext cx="3445031" cy="1761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51A40A-E17F-A118-85CA-293D7BD0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40" y="2916181"/>
            <a:ext cx="3235980" cy="2768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F9E426-0EA5-E8E6-CD66-41DBD9EC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847" y="2938593"/>
            <a:ext cx="3235979" cy="18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前后有依赖函数接口测试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48435" y="1008909"/>
            <a:ext cx="1003886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、依赖其他模块及其他接口，主要针对某个函数接口调用。如下：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、功能测试：正确调用前向依赖接口、调用待测接口且传入合理的参数、判断返回值。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、边界值测试：正确调用前向依赖接口、调用待测接口、传入边界值参数、判断返回值。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、容错测试：错误或未调用前向依赖接口调用接口、调用待测接口、传入错误参数（类型及范围）、判断返回值。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、压力测试：正确调用前向依赖接口、调用待测接口、传入合理参数，多次调用接口、记录调用失败次数，设定失败次数阈值。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2E4231-11B8-5B9E-C85A-464CB052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7" y="3591397"/>
            <a:ext cx="3830715" cy="3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模块间的依赖接口测试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48435" y="1008909"/>
            <a:ext cx="10038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3F531F-4A52-347C-2AB0-0C3AF006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28" y="1075764"/>
            <a:ext cx="5918079" cy="52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5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5421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5400" b="1" dirty="0" err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gtest</a:t>
            </a:r>
            <a:r>
              <a:rPr lang="zh-CN" altLang="en-US" sz="5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报告可视化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4" y="409575"/>
            <a:ext cx="709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测试代码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函数指定生成测试报告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7562" y="976338"/>
            <a:ext cx="1017072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、运行程序后在当前路径下生成报告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ubuntu</a:t>
            </a:r>
            <a:r>
              <a:rPr lang="zh-CN" altLang="en-US" sz="2000" dirty="0"/>
              <a:t>下使用</a:t>
            </a:r>
            <a:r>
              <a:rPr lang="en-US" altLang="zh-CN" sz="2000" dirty="0" err="1"/>
              <a:t>xsltproc</a:t>
            </a:r>
            <a:r>
              <a:rPr lang="zh-CN" altLang="en-US" sz="2000" dirty="0"/>
              <a:t>工具生成</a:t>
            </a:r>
            <a:r>
              <a:rPr lang="en-US" altLang="zh-CN" sz="2000" dirty="0"/>
              <a:t>html</a:t>
            </a:r>
            <a:r>
              <a:rPr lang="zh-CN" altLang="en-US" sz="2000" dirty="0"/>
              <a:t>格式报告；如下：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411E4-7C7B-50E2-318A-0F07A826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00" y="976338"/>
            <a:ext cx="5962931" cy="2319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AE87CB-EDE0-1E0C-2381-D84EE260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63" y="4358989"/>
            <a:ext cx="7541664" cy="22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3"/>
          <p:cNvSpPr/>
          <p:nvPr/>
        </p:nvSpPr>
        <p:spPr>
          <a:xfrm flipH="1">
            <a:off x="561841" y="1"/>
            <a:ext cx="1163015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5810" y="2008505"/>
            <a:ext cx="6468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</a:t>
            </a:r>
            <a:r>
              <a:rPr lang="zh-CN" altLang="en-US" sz="88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83915" y="1566545"/>
            <a:ext cx="728027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314190" y="3843655"/>
            <a:ext cx="6350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半闭框 16"/>
          <p:cNvSpPr/>
          <p:nvPr/>
        </p:nvSpPr>
        <p:spPr>
          <a:xfrm rot="10800000" flipV="1">
            <a:off x="2882923" y="5613354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100000"/>
                </a:srgbClr>
              </a:gs>
              <a:gs pos="100000">
                <a:srgbClr val="5F1985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1</a:t>
            </a: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白盒测试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134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E97553-76D2-AFA6-E3EE-B801D2BF7F52}"/>
              </a:ext>
            </a:extLst>
          </p:cNvPr>
          <p:cNvSpPr txBox="1"/>
          <p:nvPr/>
        </p:nvSpPr>
        <p:spPr>
          <a:xfrm>
            <a:off x="641350" y="1085039"/>
            <a:ext cx="101162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白盒测试也称结构测试或逻辑驱动测试，是针对被测单元内部是如何进行工作的测试。它根据程序的控制结构设计测试用例，主要用于软件或程序验证。如：</a:t>
            </a:r>
            <a:endParaRPr lang="en-US" altLang="zh-CN" sz="20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r>
              <a:rPr lang="en-US" altLang="zh-CN" sz="2400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endParaRPr lang="zh-CN" altLang="en-US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sz="2400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5844A-7FB6-DF17-C466-21D7BBC0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7" y="2377700"/>
            <a:ext cx="4598894" cy="37707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2C01AC-FE52-9C9F-C1C7-F07FC9C5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27" y="2377700"/>
            <a:ext cx="5628714" cy="3721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372863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E28AA-C4CD-E36A-5A57-378C33751B53}"/>
              </a:ext>
            </a:extLst>
          </p:cNvPr>
          <p:cNvSpPr txBox="1"/>
          <p:nvPr/>
        </p:nvSpPr>
        <p:spPr>
          <a:xfrm>
            <a:off x="105672" y="287417"/>
            <a:ext cx="981635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白盒测试法检查程序内部逻辑结构，对所有逻辑路径进行测试，是一种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穷举路径的测试方法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但即使每条路径都测试过了，仍然可能存在错误。因为：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穷举路径测试无法检查出程序本身是否违反了设计规范，即程序是否是一个错误的程序。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穷举路径测试不可能查出程序因为遗漏路径而出错。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穷举路径测试发现不了一些与数据相关的错误。</a:t>
            </a: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BD549B-4E80-1167-73D4-2DCDA129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" y="2638177"/>
            <a:ext cx="3484749" cy="36693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2EBABE-C0A0-65BA-FC19-5369A204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52" y="2638177"/>
            <a:ext cx="3915056" cy="36693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A4E21-D3FD-9E09-7F8B-34160C98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145" y="2638177"/>
            <a:ext cx="4044203" cy="366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16159B-7B3A-75D4-F1F6-09103387B698}"/>
              </a:ext>
            </a:extLst>
          </p:cNvPr>
          <p:cNvSpPr txBox="1"/>
          <p:nvPr/>
        </p:nvSpPr>
        <p:spPr>
          <a:xfrm>
            <a:off x="1448435" y="1118587"/>
            <a:ext cx="97062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逻辑覆盖：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以程序或系统的内部逻辑结构为基础，分为语句覆盖、判定覆盖、判定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-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条件覆盖、条件组合覆盖等。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场景测试：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Sitka Text" pitchFamily="2" charset="0"/>
              </a:rPr>
              <a:t>根据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功能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Sitka Text" pitchFamily="2" charset="0"/>
              </a:rPr>
              <a:t>或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itka Text" pitchFamily="2" charset="0"/>
              </a:rPr>
              <a:t>应用场景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tka Text" pitchFamily="2" charset="0"/>
              </a:rPr>
              <a:t>，设计测试用例。</a:t>
            </a:r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Sitka Text" pitchFamily="2" charset="0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如：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AVM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场景、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APA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控车逻辑、页面逻辑、</a:t>
            </a:r>
            <a:r>
              <a:rPr lang="en-US" altLang="zh-CN" dirty="0">
                <a:solidFill>
                  <a:srgbClr val="333333"/>
                </a:solidFill>
                <a:latin typeface="Sitka Text" pitchFamily="2" charset="0"/>
              </a:rPr>
              <a:t>DVR</a:t>
            </a:r>
            <a:r>
              <a:rPr lang="zh-CN" altLang="en-US" dirty="0">
                <a:solidFill>
                  <a:srgbClr val="333333"/>
                </a:solidFill>
                <a:latin typeface="Sitka Text" pitchFamily="2" charset="0"/>
              </a:rPr>
              <a:t>录制功能等</a:t>
            </a:r>
            <a:endParaRPr lang="en-US" altLang="zh-CN" dirty="0">
              <a:solidFill>
                <a:srgbClr val="333333"/>
              </a:solidFill>
              <a:latin typeface="Sitka Text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2E856-7D7B-6DE9-CAB8-336F2E02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45" y="2050132"/>
            <a:ext cx="4084838" cy="2520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>
            <a:off x="-2038" y="1"/>
            <a:ext cx="10005848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思源黑体" panose="020B0500000000000000" pitchFamily="34" charset="-122"/>
            </a:endParaRPr>
          </a:p>
        </p:txBody>
      </p:sp>
      <p:sp>
        <p:nvSpPr>
          <p:cNvPr id="3" name="任意多边形: 形状 7"/>
          <p:cNvSpPr/>
          <p:nvPr/>
        </p:nvSpPr>
        <p:spPr>
          <a:xfrm>
            <a:off x="-2224206" y="-2575128"/>
            <a:ext cx="4444334" cy="4444334"/>
          </a:xfrm>
          <a:custGeom>
            <a:avLst/>
            <a:gdLst>
              <a:gd name="connsiteX0" fmla="*/ 1376008 w 2752018"/>
              <a:gd name="connsiteY0" fmla="*/ 422543 h 2752018"/>
              <a:gd name="connsiteX1" fmla="*/ 422543 w 2752018"/>
              <a:gd name="connsiteY1" fmla="*/ 1376008 h 2752018"/>
              <a:gd name="connsiteX2" fmla="*/ 1376008 w 2752018"/>
              <a:gd name="connsiteY2" fmla="*/ 2329473 h 2752018"/>
              <a:gd name="connsiteX3" fmla="*/ 2329473 w 2752018"/>
              <a:gd name="connsiteY3" fmla="*/ 1376008 h 2752018"/>
              <a:gd name="connsiteX4" fmla="*/ 1376008 w 2752018"/>
              <a:gd name="connsiteY4" fmla="*/ 422543 h 2752018"/>
              <a:gd name="connsiteX5" fmla="*/ 1376009 w 2752018"/>
              <a:gd name="connsiteY5" fmla="*/ 0 h 2752018"/>
              <a:gd name="connsiteX6" fmla="*/ 2752018 w 2752018"/>
              <a:gd name="connsiteY6" fmla="*/ 1376009 h 2752018"/>
              <a:gd name="connsiteX7" fmla="*/ 1376009 w 2752018"/>
              <a:gd name="connsiteY7" fmla="*/ 2752018 h 2752018"/>
              <a:gd name="connsiteX8" fmla="*/ 0 w 2752018"/>
              <a:gd name="connsiteY8" fmla="*/ 1376009 h 2752018"/>
              <a:gd name="connsiteX9" fmla="*/ 1376009 w 2752018"/>
              <a:gd name="connsiteY9" fmla="*/ 0 h 2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2018" h="2752018">
                <a:moveTo>
                  <a:pt x="1376008" y="422543"/>
                </a:moveTo>
                <a:cubicBezTo>
                  <a:pt x="849424" y="422543"/>
                  <a:pt x="422543" y="849424"/>
                  <a:pt x="422543" y="1376008"/>
                </a:cubicBezTo>
                <a:cubicBezTo>
                  <a:pt x="422543" y="1902592"/>
                  <a:pt x="849424" y="2329473"/>
                  <a:pt x="1376008" y="2329473"/>
                </a:cubicBezTo>
                <a:cubicBezTo>
                  <a:pt x="1902592" y="2329473"/>
                  <a:pt x="2329473" y="1902592"/>
                  <a:pt x="2329473" y="1376008"/>
                </a:cubicBezTo>
                <a:cubicBezTo>
                  <a:pt x="2329473" y="849424"/>
                  <a:pt x="1902592" y="422543"/>
                  <a:pt x="1376008" y="422543"/>
                </a:cubicBezTo>
                <a:close/>
                <a:moveTo>
                  <a:pt x="1376009" y="0"/>
                </a:moveTo>
                <a:cubicBezTo>
                  <a:pt x="2135958" y="0"/>
                  <a:pt x="2752018" y="616060"/>
                  <a:pt x="2752018" y="1376009"/>
                </a:cubicBezTo>
                <a:cubicBezTo>
                  <a:pt x="2752018" y="2135958"/>
                  <a:pt x="2135958" y="2752018"/>
                  <a:pt x="1376009" y="2752018"/>
                </a:cubicBezTo>
                <a:cubicBezTo>
                  <a:pt x="616060" y="2752018"/>
                  <a:pt x="0" y="2135958"/>
                  <a:pt x="0" y="1376009"/>
                </a:cubicBezTo>
                <a:cubicBezTo>
                  <a:pt x="0" y="616060"/>
                  <a:pt x="616060" y="0"/>
                  <a:pt x="1376009" y="0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椭圆 12"/>
          <p:cNvSpPr/>
          <p:nvPr/>
        </p:nvSpPr>
        <p:spPr>
          <a:xfrm>
            <a:off x="7448408" y="2057593"/>
            <a:ext cx="3101311" cy="3073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dist="228600" dir="270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51697" y="2579902"/>
            <a:ext cx="1728660" cy="187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2</a:t>
            </a:r>
            <a:endParaRPr lang="en-US" altLang="zh-CN" sz="8000" b="1" i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思源黑体" panose="020B0500000000000000" pitchFamily="34" charset="-122"/>
            </a:endParaRPr>
          </a:p>
          <a:p>
            <a:pPr algn="ctr"/>
            <a:r>
              <a:rPr lang="en-US" altLang="zh-CN" sz="3600" b="1" i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思源黑体" panose="020B0500000000000000" pitchFamily="34" charset="-122"/>
              </a:rPr>
              <a:t>PART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6746" y="2834598"/>
            <a:ext cx="472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b="1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gtest</a:t>
            </a:r>
            <a:r>
              <a:rPr lang="zh-CN" altLang="en-US" sz="5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测试框架</a:t>
            </a:r>
          </a:p>
        </p:txBody>
      </p:sp>
      <p:sp>
        <p:nvSpPr>
          <p:cNvPr id="12" name="半闭框 11"/>
          <p:cNvSpPr/>
          <p:nvPr/>
        </p:nvSpPr>
        <p:spPr>
          <a:xfrm rot="10800000">
            <a:off x="11009018" y="5019629"/>
            <a:ext cx="540000" cy="540000"/>
          </a:xfrm>
          <a:prstGeom prst="halfFrame">
            <a:avLst/>
          </a:prstGeom>
          <a:gradFill flip="none" rotWithShape="1">
            <a:gsLst>
              <a:gs pos="0">
                <a:srgbClr val="182987">
                  <a:alpha val="70000"/>
                </a:srgbClr>
              </a:gs>
              <a:gs pos="100000">
                <a:srgbClr val="5F1985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503045" y="2238375"/>
            <a:ext cx="566166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03045" y="4515485"/>
            <a:ext cx="4896485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76A6C9-F0A1-DB00-5B90-41312229ACA6}"/>
              </a:ext>
            </a:extLst>
          </p:cNvPr>
          <p:cNvSpPr txBox="1"/>
          <p:nvPr/>
        </p:nvSpPr>
        <p:spPr>
          <a:xfrm>
            <a:off x="1327671" y="1586449"/>
            <a:ext cx="9534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一种开源的测试框架：</a:t>
            </a:r>
            <a:r>
              <a:rPr lang="en-US" altLang="zh-CN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 https://github.com/google/googletest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官方文档：</a:t>
            </a:r>
            <a:r>
              <a:rPr lang="en-US" altLang="zh-CN" dirty="0">
                <a:hlinkClick r:id="rId3"/>
              </a:rPr>
              <a:t>https://google.github.io/googletest/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支持的平台：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Linux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macOS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Windows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支持的编译器：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gcc 5.0+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clang 5.0+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fr-FR" altLang="zh-CN" b="0" i="0" dirty="0">
                <a:solidFill>
                  <a:srgbClr val="24292E"/>
                </a:solidFill>
                <a:effectLst/>
                <a:latin typeface="-apple-system"/>
              </a:rPr>
              <a:t>MSVC 2015+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支持的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构建系统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Bazel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CMake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rot="10800000" flipH="1">
            <a:off x="-2039" y="1"/>
            <a:ext cx="12194039" cy="6857999"/>
          </a:xfrm>
          <a:custGeom>
            <a:avLst/>
            <a:gdLst>
              <a:gd name="connsiteX0" fmla="*/ 0 w 16673587"/>
              <a:gd name="connsiteY0" fmla="*/ 0 h 10972799"/>
              <a:gd name="connsiteX1" fmla="*/ 16626851 w 16673587"/>
              <a:gd name="connsiteY1" fmla="*/ 0 h 10972799"/>
              <a:gd name="connsiteX2" fmla="*/ 16631891 w 16673587"/>
              <a:gd name="connsiteY2" fmla="*/ 319437 h 10972799"/>
              <a:gd name="connsiteX3" fmla="*/ 16645153 w 16673587"/>
              <a:gd name="connsiteY3" fmla="*/ 984387 h 10972799"/>
              <a:gd name="connsiteX4" fmla="*/ 16656527 w 16673587"/>
              <a:gd name="connsiteY4" fmla="*/ 1595370 h 10972799"/>
              <a:gd name="connsiteX5" fmla="*/ 16667903 w 16673587"/>
              <a:gd name="connsiteY5" fmla="*/ 2152399 h 10972799"/>
              <a:gd name="connsiteX6" fmla="*/ 16673587 w 16673587"/>
              <a:gd name="connsiteY6" fmla="*/ 2665081 h 10972799"/>
              <a:gd name="connsiteX7" fmla="*/ 16671693 w 16673587"/>
              <a:gd name="connsiteY7" fmla="*/ 3135367 h 10972799"/>
              <a:gd name="connsiteX8" fmla="*/ 16664115 w 16673587"/>
              <a:gd name="connsiteY8" fmla="*/ 3563253 h 10972799"/>
              <a:gd name="connsiteX9" fmla="*/ 16645153 w 16673587"/>
              <a:gd name="connsiteY9" fmla="*/ 3952581 h 10972799"/>
              <a:gd name="connsiteX10" fmla="*/ 16614833 w 16673587"/>
              <a:gd name="connsiteY10" fmla="*/ 4309153 h 10972799"/>
              <a:gd name="connsiteX11" fmla="*/ 16569347 w 16673587"/>
              <a:gd name="connsiteY11" fmla="*/ 4634886 h 10972799"/>
              <a:gd name="connsiteX12" fmla="*/ 16508699 w 16673587"/>
              <a:gd name="connsiteY12" fmla="*/ 4933636 h 10972799"/>
              <a:gd name="connsiteX13" fmla="*/ 16429097 w 16673587"/>
              <a:gd name="connsiteY13" fmla="*/ 5209256 h 10972799"/>
              <a:gd name="connsiteX14" fmla="*/ 16330541 w 16673587"/>
              <a:gd name="connsiteY14" fmla="*/ 5463666 h 10972799"/>
              <a:gd name="connsiteX15" fmla="*/ 16211137 w 16673587"/>
              <a:gd name="connsiteY15" fmla="*/ 5700740 h 10972799"/>
              <a:gd name="connsiteX16" fmla="*/ 16067097 w 16673587"/>
              <a:gd name="connsiteY16" fmla="*/ 5924315 h 10972799"/>
              <a:gd name="connsiteX17" fmla="*/ 15896525 w 16673587"/>
              <a:gd name="connsiteY17" fmla="*/ 6138260 h 10972799"/>
              <a:gd name="connsiteX18" fmla="*/ 15701307 w 16673587"/>
              <a:gd name="connsiteY18" fmla="*/ 6344490 h 10972799"/>
              <a:gd name="connsiteX19" fmla="*/ 15473877 w 16673587"/>
              <a:gd name="connsiteY19" fmla="*/ 6544943 h 10972799"/>
              <a:gd name="connsiteX20" fmla="*/ 15216115 w 16673587"/>
              <a:gd name="connsiteY20" fmla="*/ 6749241 h 10972799"/>
              <a:gd name="connsiteX21" fmla="*/ 14926141 w 16673587"/>
              <a:gd name="connsiteY21" fmla="*/ 6953549 h 10972799"/>
              <a:gd name="connsiteX22" fmla="*/ 14598259 w 16673587"/>
              <a:gd name="connsiteY22" fmla="*/ 7165560 h 10972799"/>
              <a:gd name="connsiteX23" fmla="*/ 14236259 w 16673587"/>
              <a:gd name="connsiteY23" fmla="*/ 7387214 h 10972799"/>
              <a:gd name="connsiteX24" fmla="*/ 13832563 w 16673587"/>
              <a:gd name="connsiteY24" fmla="*/ 7620434 h 10972799"/>
              <a:gd name="connsiteX25" fmla="*/ 13389067 w 16673587"/>
              <a:gd name="connsiteY25" fmla="*/ 7870998 h 10972799"/>
              <a:gd name="connsiteX26" fmla="*/ 12901979 w 16673587"/>
              <a:gd name="connsiteY26" fmla="*/ 8142759 h 10972799"/>
              <a:gd name="connsiteX27" fmla="*/ 12373197 w 16673587"/>
              <a:gd name="connsiteY27" fmla="*/ 8437647 h 10972799"/>
              <a:gd name="connsiteX28" fmla="*/ 11793237 w 16673587"/>
              <a:gd name="connsiteY28" fmla="*/ 8759521 h 10972799"/>
              <a:gd name="connsiteX29" fmla="*/ 11167795 w 16673587"/>
              <a:gd name="connsiteY29" fmla="*/ 9108385 h 10972799"/>
              <a:gd name="connsiteX30" fmla="*/ 10489289 w 16673587"/>
              <a:gd name="connsiteY30" fmla="*/ 9491937 h 10972799"/>
              <a:gd name="connsiteX31" fmla="*/ 9761499 w 16673587"/>
              <a:gd name="connsiteY31" fmla="*/ 9914043 h 10972799"/>
              <a:gd name="connsiteX32" fmla="*/ 9033711 w 16673587"/>
              <a:gd name="connsiteY32" fmla="*/ 10338071 h 10972799"/>
              <a:gd name="connsiteX33" fmla="*/ 8364677 w 16673587"/>
              <a:gd name="connsiteY33" fmla="*/ 10738969 h 10972799"/>
              <a:gd name="connsiteX34" fmla="*/ 7976668 w 16673587"/>
              <a:gd name="connsiteY34" fmla="*/ 10972799 h 10972799"/>
              <a:gd name="connsiteX35" fmla="*/ 0 w 16673587"/>
              <a:gd name="connsiteY35" fmla="*/ 10972799 h 1097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673587" h="10972799">
                <a:moveTo>
                  <a:pt x="0" y="0"/>
                </a:moveTo>
                <a:lnTo>
                  <a:pt x="16626851" y="0"/>
                </a:lnTo>
                <a:lnTo>
                  <a:pt x="16631891" y="319437"/>
                </a:lnTo>
                <a:lnTo>
                  <a:pt x="16645153" y="984387"/>
                </a:lnTo>
                <a:lnTo>
                  <a:pt x="16656527" y="1595370"/>
                </a:lnTo>
                <a:lnTo>
                  <a:pt x="16667903" y="2152399"/>
                </a:lnTo>
                <a:lnTo>
                  <a:pt x="16673587" y="2665081"/>
                </a:lnTo>
                <a:lnTo>
                  <a:pt x="16671693" y="3135367"/>
                </a:lnTo>
                <a:lnTo>
                  <a:pt x="16664115" y="3563253"/>
                </a:lnTo>
                <a:lnTo>
                  <a:pt x="16645153" y="3952581"/>
                </a:lnTo>
                <a:lnTo>
                  <a:pt x="16614833" y="4309153"/>
                </a:lnTo>
                <a:lnTo>
                  <a:pt x="16569347" y="4634886"/>
                </a:lnTo>
                <a:lnTo>
                  <a:pt x="16508699" y="4933636"/>
                </a:lnTo>
                <a:lnTo>
                  <a:pt x="16429097" y="5209256"/>
                </a:lnTo>
                <a:lnTo>
                  <a:pt x="16330541" y="5463666"/>
                </a:lnTo>
                <a:lnTo>
                  <a:pt x="16211137" y="5700740"/>
                </a:lnTo>
                <a:lnTo>
                  <a:pt x="16067097" y="5924315"/>
                </a:lnTo>
                <a:lnTo>
                  <a:pt x="15896525" y="6138260"/>
                </a:lnTo>
                <a:lnTo>
                  <a:pt x="15701307" y="6344490"/>
                </a:lnTo>
                <a:lnTo>
                  <a:pt x="15473877" y="6544943"/>
                </a:lnTo>
                <a:lnTo>
                  <a:pt x="15216115" y="6749241"/>
                </a:lnTo>
                <a:lnTo>
                  <a:pt x="14926141" y="6953549"/>
                </a:lnTo>
                <a:lnTo>
                  <a:pt x="14598259" y="7165560"/>
                </a:lnTo>
                <a:lnTo>
                  <a:pt x="14236259" y="7387214"/>
                </a:lnTo>
                <a:lnTo>
                  <a:pt x="13832563" y="7620434"/>
                </a:lnTo>
                <a:lnTo>
                  <a:pt x="13389067" y="7870998"/>
                </a:lnTo>
                <a:lnTo>
                  <a:pt x="12901979" y="8142759"/>
                </a:lnTo>
                <a:lnTo>
                  <a:pt x="12373197" y="8437647"/>
                </a:lnTo>
                <a:lnTo>
                  <a:pt x="11793237" y="8759521"/>
                </a:lnTo>
                <a:lnTo>
                  <a:pt x="11167795" y="9108385"/>
                </a:lnTo>
                <a:lnTo>
                  <a:pt x="10489289" y="9491937"/>
                </a:lnTo>
                <a:lnTo>
                  <a:pt x="9761499" y="9914043"/>
                </a:lnTo>
                <a:lnTo>
                  <a:pt x="9033711" y="10338071"/>
                </a:lnTo>
                <a:lnTo>
                  <a:pt x="8364677" y="10738969"/>
                </a:lnTo>
                <a:lnTo>
                  <a:pt x="7976668" y="10972799"/>
                </a:lnTo>
                <a:lnTo>
                  <a:pt x="0" y="1097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41350" y="441960"/>
            <a:ext cx="456565" cy="456565"/>
          </a:xfrm>
          <a:prstGeom prst="ellipse">
            <a:avLst/>
          </a:prstGeom>
          <a:gradFill flip="none" rotWithShape="1">
            <a:gsLst>
              <a:gs pos="93000">
                <a:srgbClr val="3C2186">
                  <a:alpha val="70000"/>
                </a:srgbClr>
              </a:gs>
              <a:gs pos="0">
                <a:srgbClr val="182987">
                  <a:alpha val="70000"/>
                </a:srgbClr>
              </a:gs>
              <a:gs pos="100000">
                <a:srgbClr val="5F1985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r" defTabSz="914400">
              <a:buClrTx/>
              <a:buSzTx/>
              <a:buFontTx/>
            </a:pPr>
            <a:endParaRPr lang="zh-CN" altLang="en-US" sz="1400" b="1">
              <a:latin typeface="三极准柔宋" panose="00000500000000000000" pitchFamily="2" charset="-122"/>
              <a:ea typeface="三极准柔宋" panose="00000500000000000000" pitchFamily="2" charset="-122"/>
              <a:cs typeface="Open Sans" panose="020B06060305040202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48435" y="40957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gtest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机制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9825" y="1252855"/>
            <a:ext cx="7025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宏</a:t>
            </a:r>
            <a:endParaRPr lang="en-US" altLang="zh-CN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理解为每个测试用例的封装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test_case_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grop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test_name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TEST_F(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test_case_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test_name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//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gtest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的事件机制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0075F5-254A-8641-1696-A59F5522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3" y="2407017"/>
            <a:ext cx="2714625" cy="1781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55B83A-8C92-E99F-1F17-1E4A0C8C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44" y="4687313"/>
            <a:ext cx="3737374" cy="19212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7498B7-47C2-1CE7-2447-987A9952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07" y="4709184"/>
            <a:ext cx="468630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2Q5NjNhYmQ5YzE3ODZkMGNmMTkxMDI0MWMxMDVlMGYifQ=="/>
  <p:tag name="KSO_WPP_MARK_KEY" val="7a048773-735b-4a3d-9c01-673aab4a33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08230036"/>
  <p:tag name="MH_LIBRARY" val="CONTENTS"/>
  <p:tag name="MH_TYPE" val="OTHERS"/>
  <p:tag name="ID" val="553514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1126</Words>
  <Application>Microsoft Office PowerPoint</Application>
  <PresentationFormat>宽屏</PresentationFormat>
  <Paragraphs>219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思源黑体</vt:lpstr>
      <vt:lpstr>三极准柔宋</vt:lpstr>
      <vt:lpstr>pingfang SC</vt:lpstr>
      <vt:lpstr>Sitka Text</vt:lpstr>
      <vt:lpstr>微软雅黑</vt:lpstr>
      <vt:lpstr>微软雅黑</vt:lpstr>
      <vt:lpstr>Arial</vt:lpstr>
      <vt:lpstr>-apple-system</vt:lpstr>
      <vt:lpstr>宋体</vt:lpstr>
      <vt:lpstr>Calibri</vt:lpstr>
      <vt:lpstr>仓耳青禾体-谷力 W05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 yardie</cp:lastModifiedBy>
  <cp:revision>254</cp:revision>
  <dcterms:created xsi:type="dcterms:W3CDTF">2019-08-07T06:22:00Z</dcterms:created>
  <dcterms:modified xsi:type="dcterms:W3CDTF">2022-12-14T03:17:59Z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27D1245A83234762B83E3BD468AC11DB</vt:lpwstr>
  </property>
</Properties>
</file>